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0" r:id="rId9"/>
    <p:sldId id="311" r:id="rId10"/>
    <p:sldId id="263" r:id="rId11"/>
    <p:sldId id="264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308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9" r:id="rId28"/>
    <p:sldId id="307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sto MT" panose="02040603050505030304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Wingdings 2" panose="05020102010507070707" pitchFamily="18" charset="2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79730" autoAdjust="0"/>
  </p:normalViewPr>
  <p:slideViewPr>
    <p:cSldViewPr snapToGrid="0">
      <p:cViewPr varScale="1">
        <p:scale>
          <a:sx n="79" d="100"/>
          <a:sy n="79" d="100"/>
        </p:scale>
        <p:origin x="1258" y="38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oozar Taherkhani" userId="c2570633-3add-40a2-b63d-9e0537bf3dbc" providerId="ADAL" clId="{D8C5E756-4CC9-495A-A8F6-9D8BFB0741A1}"/>
    <pc:docChg chg="undo redo custSel modSld">
      <pc:chgData name="Aboozar Taherkhani" userId="c2570633-3add-40a2-b63d-9e0537bf3dbc" providerId="ADAL" clId="{D8C5E756-4CC9-495A-A8F6-9D8BFB0741A1}" dt="2024-11-25T15:45:13.846" v="175" actId="20577"/>
      <pc:docMkLst>
        <pc:docMk/>
      </pc:docMkLst>
      <pc:sldChg chg="modSp mod">
        <pc:chgData name="Aboozar Taherkhani" userId="c2570633-3add-40a2-b63d-9e0537bf3dbc" providerId="ADAL" clId="{D8C5E756-4CC9-495A-A8F6-9D8BFB0741A1}" dt="2024-11-25T15:37:22.101" v="92" actId="27636"/>
        <pc:sldMkLst>
          <pc:docMk/>
          <pc:sldMk cId="497240701" sldId="256"/>
        </pc:sldMkLst>
        <pc:spChg chg="mod">
          <ac:chgData name="Aboozar Taherkhani" userId="c2570633-3add-40a2-b63d-9e0537bf3dbc" providerId="ADAL" clId="{D8C5E756-4CC9-495A-A8F6-9D8BFB0741A1}" dt="2024-11-25T15:37:22.101" v="92" actId="27636"/>
          <ac:spMkLst>
            <pc:docMk/>
            <pc:sldMk cId="497240701" sldId="256"/>
            <ac:spMk id="2" creationId="{FDC3139A-7222-49FC-86FC-413796DEA884}"/>
          </ac:spMkLst>
        </pc:spChg>
      </pc:sldChg>
      <pc:sldChg chg="modSp mod">
        <pc:chgData name="Aboozar Taherkhani" userId="c2570633-3add-40a2-b63d-9e0537bf3dbc" providerId="ADAL" clId="{D8C5E756-4CC9-495A-A8F6-9D8BFB0741A1}" dt="2024-11-25T15:38:02.789" v="130" actId="20577"/>
        <pc:sldMkLst>
          <pc:docMk/>
          <pc:sldMk cId="1228809184" sldId="260"/>
        </pc:sldMkLst>
        <pc:spChg chg="mod">
          <ac:chgData name="Aboozar Taherkhani" userId="c2570633-3add-40a2-b63d-9e0537bf3dbc" providerId="ADAL" clId="{D8C5E756-4CC9-495A-A8F6-9D8BFB0741A1}" dt="2024-11-25T15:38:02.789" v="130" actId="20577"/>
          <ac:spMkLst>
            <pc:docMk/>
            <pc:sldMk cId="1228809184" sldId="260"/>
            <ac:spMk id="3" creationId="{11C3D9E5-AB46-4E1A-B045-2847AC2DEE86}"/>
          </ac:spMkLst>
        </pc:spChg>
      </pc:sldChg>
      <pc:sldChg chg="modSp mod">
        <pc:chgData name="Aboozar Taherkhani" userId="c2570633-3add-40a2-b63d-9e0537bf3dbc" providerId="ADAL" clId="{D8C5E756-4CC9-495A-A8F6-9D8BFB0741A1}" dt="2024-11-25T15:40:51.153" v="139" actId="20577"/>
        <pc:sldMkLst>
          <pc:docMk/>
          <pc:sldMk cId="4237632971" sldId="261"/>
        </pc:sldMkLst>
        <pc:spChg chg="mod">
          <ac:chgData name="Aboozar Taherkhani" userId="c2570633-3add-40a2-b63d-9e0537bf3dbc" providerId="ADAL" clId="{D8C5E756-4CC9-495A-A8F6-9D8BFB0741A1}" dt="2024-11-25T15:40:51.153" v="139" actId="20577"/>
          <ac:spMkLst>
            <pc:docMk/>
            <pc:sldMk cId="4237632971" sldId="261"/>
            <ac:spMk id="3" creationId="{6F21A4E2-12CB-4DE7-B49D-2578FCFC288A}"/>
          </ac:spMkLst>
        </pc:spChg>
      </pc:sldChg>
      <pc:sldChg chg="modSp mod">
        <pc:chgData name="Aboozar Taherkhani" userId="c2570633-3add-40a2-b63d-9e0537bf3dbc" providerId="ADAL" clId="{D8C5E756-4CC9-495A-A8F6-9D8BFB0741A1}" dt="2024-11-25T15:41:54.308" v="149" actId="20577"/>
        <pc:sldMkLst>
          <pc:docMk/>
          <pc:sldMk cId="318264961" sldId="262"/>
        </pc:sldMkLst>
        <pc:spChg chg="mod">
          <ac:chgData name="Aboozar Taherkhani" userId="c2570633-3add-40a2-b63d-9e0537bf3dbc" providerId="ADAL" clId="{D8C5E756-4CC9-495A-A8F6-9D8BFB0741A1}" dt="2024-11-25T15:41:54.308" v="149" actId="20577"/>
          <ac:spMkLst>
            <pc:docMk/>
            <pc:sldMk cId="318264961" sldId="262"/>
            <ac:spMk id="3" creationId="{DFE67DED-2ED4-4720-B6AC-E3283EEBBCE5}"/>
          </ac:spMkLst>
        </pc:spChg>
      </pc:sldChg>
      <pc:sldChg chg="modSp mod">
        <pc:chgData name="Aboozar Taherkhani" userId="c2570633-3add-40a2-b63d-9e0537bf3dbc" providerId="ADAL" clId="{D8C5E756-4CC9-495A-A8F6-9D8BFB0741A1}" dt="2024-11-25T15:43:50.433" v="150" actId="6549"/>
        <pc:sldMkLst>
          <pc:docMk/>
          <pc:sldMk cId="3799287685" sldId="263"/>
        </pc:sldMkLst>
        <pc:spChg chg="mod">
          <ac:chgData name="Aboozar Taherkhani" userId="c2570633-3add-40a2-b63d-9e0537bf3dbc" providerId="ADAL" clId="{D8C5E756-4CC9-495A-A8F6-9D8BFB0741A1}" dt="2024-11-25T15:43:50.433" v="150" actId="6549"/>
          <ac:spMkLst>
            <pc:docMk/>
            <pc:sldMk cId="3799287685" sldId="263"/>
            <ac:spMk id="5" creationId="{7FE44377-0203-41C5-BD63-0D52F15BAB4E}"/>
          </ac:spMkLst>
        </pc:spChg>
      </pc:sldChg>
      <pc:sldChg chg="modSp mod">
        <pc:chgData name="Aboozar Taherkhani" userId="c2570633-3add-40a2-b63d-9e0537bf3dbc" providerId="ADAL" clId="{D8C5E756-4CC9-495A-A8F6-9D8BFB0741A1}" dt="2024-11-25T15:45:13.846" v="175" actId="20577"/>
        <pc:sldMkLst>
          <pc:docMk/>
          <pc:sldMk cId="1667947812" sldId="264"/>
        </pc:sldMkLst>
        <pc:spChg chg="mod">
          <ac:chgData name="Aboozar Taherkhani" userId="c2570633-3add-40a2-b63d-9e0537bf3dbc" providerId="ADAL" clId="{D8C5E756-4CC9-495A-A8F6-9D8BFB0741A1}" dt="2024-11-25T15:45:13.846" v="175" actId="20577"/>
          <ac:spMkLst>
            <pc:docMk/>
            <pc:sldMk cId="1667947812" sldId="264"/>
            <ac:spMk id="3" creationId="{C48C80FC-42AF-486A-9F7F-47291D9121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A667-3FD5-457E-BF91-31A26C9DD718}" type="datetimeFigureOut">
              <a:rPr lang="en-GB" smtClean="0"/>
              <a:t>25/11/2024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EA5FF-CA6D-40E3-821F-5394C8A847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58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X2qcDM11N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A5FF-CA6D-40E3-821F-5394C8A847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614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674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30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44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70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188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370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https://towardsdatascience.com/linear-regression-using-least-squares-a4c3456e8570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357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581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115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39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A5FF-CA6D-40E3-821F-5394C8A847A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539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5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/>
              <a:t>Amanda Prorok, Mobile robot, systems, university of Cambridge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A5FF-CA6D-40E3-821F-5394C8A847A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779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Amanda Prorok, Mobile robot, systems, university of Cambridge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A5FF-CA6D-40E3-821F-5394C8A847A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561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Odometry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use of motion sensors to determine the robot's change in position relative to some known position. For example, if a robot is traveling in a straight line and if it knows the diameter of its wheels, then by counting the number of wheel revolutions it can determine how far it has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traveled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a scatter map: </a:t>
            </a:r>
            <a:r>
              <a:rPr lang="en-GB" dirty="0"/>
              <a:t>How to build a simple map assuming the absence of uncertainty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RANSAC (</a:t>
            </a: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Sample Consensus )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statistical method to fit a model to experimental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grid: </a:t>
            </a:r>
            <a:r>
              <a:rPr lang="en-GB" dirty="0"/>
              <a:t>How to build a map when there is uncertainty</a:t>
            </a:r>
            <a:endParaRPr lang="en-GB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dirty="0">
                <a:hlinkClick r:id="rId3"/>
              </a:rPr>
              <a:t>https://www.youtube.com/watch?v=MX2qcDM11N4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EA5FF-CA6D-40E3-821F-5394C8A847A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52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45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63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https://revisionmaths.com/gcse-maths-revision/trigonometry/pythagorass-theorem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15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https://www.khanacademy.org/math/geometry-home/right-triangles-topic/intro-to-the-trig-ratios-geo/v/basic-trigonometry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08CA-2612-4FD2-9E43-33F5E396D94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95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4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57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0414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89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13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119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5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44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6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7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7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3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4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3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22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X2qcDM11N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boozar.taherkhani@dmu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rrel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arson_product-moment_correlation_coefficie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139A-7222-49FC-86FC-413796DEA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180" y="1769540"/>
            <a:ext cx="11151809" cy="1828801"/>
          </a:xfrm>
        </p:spPr>
        <p:txBody>
          <a:bodyPr>
            <a:normAutofit fontScale="90000"/>
          </a:bodyPr>
          <a:lstStyle/>
          <a:p>
            <a:r>
              <a:rPr lang="it-IT" dirty="0"/>
              <a:t>AI for Mobile Robots - CSIP5202:</a:t>
            </a:r>
            <a:br>
              <a:rPr lang="en-GB" dirty="0"/>
            </a:br>
            <a:r>
              <a:rPr lang="en-GB" dirty="0"/>
              <a:t>Unit 2 Intelligent Mobile Robots (IMR)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A6A76-F635-42BD-B656-15C573923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Lesson 1 Introduction</a:t>
            </a:r>
          </a:p>
        </p:txBody>
      </p:sp>
    </p:spTree>
    <p:extLst>
      <p:ext uri="{BB962C8B-B14F-4D97-AF65-F5344CB8AC3E}">
        <p14:creationId xmlns:p14="http://schemas.microsoft.com/office/powerpoint/2010/main" val="49724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5BC7E-8FDB-4A0C-9FD5-6E4D84CB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DBC8B8-5620-41EF-B2AF-187127AD2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369418"/>
              </p:ext>
            </p:extLst>
          </p:nvPr>
        </p:nvGraphicFramePr>
        <p:xfrm>
          <a:off x="838200" y="1825625"/>
          <a:ext cx="5867400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519">
                  <a:extLst>
                    <a:ext uri="{9D8B030D-6E8A-4147-A177-3AD203B41FA5}">
                      <a16:colId xmlns:a16="http://schemas.microsoft.com/office/drawing/2014/main" val="3032449981"/>
                    </a:ext>
                  </a:extLst>
                </a:gridCol>
                <a:gridCol w="4916881">
                  <a:extLst>
                    <a:ext uri="{9D8B030D-6E8A-4147-A177-3AD203B41FA5}">
                      <a16:colId xmlns:a16="http://schemas.microsoft.com/office/drawing/2014/main" val="686934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Subject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2699390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734928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Robot Operating System (ROS)</a:t>
                      </a:r>
                      <a:endParaRPr lang="en-GB" dirty="0"/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355649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Odometry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172217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Building a </a:t>
                      </a:r>
                      <a:r>
                        <a:rPr lang="en-GB" dirty="0" err="1"/>
                        <a:t>scattermap</a:t>
                      </a:r>
                      <a:endParaRPr lang="en-GB" dirty="0"/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339106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RANSAC (Random Sample Consensus ) 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2573422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Occupancy Grids (1)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3559372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Occupancy Grids (2)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433979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Particle Filters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312624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Localization 1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2559856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 marL="151425" marR="151425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Localization 2</a:t>
                      </a:r>
                    </a:p>
                  </a:txBody>
                  <a:tcPr marL="151425" marR="151425"/>
                </a:tc>
                <a:extLst>
                  <a:ext uri="{0D108BD9-81ED-4DB2-BD59-A6C34878D82A}">
                    <a16:rowId xmlns:a16="http://schemas.microsoft.com/office/drawing/2014/main" val="35411823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E44377-0203-41C5-BD63-0D52F15BAB4E}"/>
              </a:ext>
            </a:extLst>
          </p:cNvPr>
          <p:cNvSpPr txBox="1"/>
          <p:nvPr/>
        </p:nvSpPr>
        <p:spPr>
          <a:xfrm>
            <a:off x="6845301" y="3429000"/>
            <a:ext cx="2717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>
                <a:hlinkClick r:id="rId3"/>
              </a:rPr>
              <a:t>Mobile Robot Video</a:t>
            </a:r>
            <a:endParaRPr lang="en-GB" dirty="0"/>
          </a:p>
          <a:p>
            <a:r>
              <a:rPr lang="en-GB" sz="800" dirty="0">
                <a:hlinkClick r:id="rId3"/>
              </a:rPr>
              <a:t>https://www.youtube.com/watch?v=MX2qcDM11N4</a:t>
            </a:r>
            <a:endParaRPr lang="en-GB" sz="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287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C370-C7CB-4131-90C0-3078A1A9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Questions, queries or problems? Need Advice?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80FC-42AF-486A-9F7F-47291D912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●"/>
            </a:pPr>
            <a:r>
              <a:rPr lang="en-US" dirty="0"/>
              <a:t>If it’s </a:t>
            </a:r>
            <a:r>
              <a:rPr lang="en-US" b="1" dirty="0"/>
              <a:t>about the module</a:t>
            </a:r>
            <a:r>
              <a:rPr lang="en-US" dirty="0"/>
              <a:t>, then please contact me!</a:t>
            </a:r>
          </a:p>
          <a:p>
            <a:pPr lvl="1">
              <a:buFont typeface="Arial" panose="020B0604020202020204" pitchFamily="34" charset="0"/>
              <a:buChar char="●"/>
            </a:pPr>
            <a:r>
              <a:rPr lang="en-US" sz="1600" dirty="0"/>
              <a:t>During/after lectures</a:t>
            </a:r>
          </a:p>
          <a:p>
            <a:pPr lvl="1">
              <a:buFont typeface="Arial" panose="020B0604020202020204" pitchFamily="34" charset="0"/>
              <a:buChar char="●"/>
            </a:pPr>
            <a:r>
              <a:rPr lang="en-US" sz="1600" dirty="0"/>
              <a:t>During/after lab sessions</a:t>
            </a:r>
          </a:p>
          <a:p>
            <a:pPr lvl="1">
              <a:buFont typeface="Arial" panose="020B0604020202020204" pitchFamily="34" charset="0"/>
              <a:buChar char="●"/>
            </a:pPr>
            <a:r>
              <a:rPr lang="en-US" sz="1600" dirty="0"/>
              <a:t>By email (allow a few working days for a response)</a:t>
            </a:r>
          </a:p>
          <a:p>
            <a:pPr lvl="1">
              <a:buFont typeface="Arial" panose="020B0604020202020204" pitchFamily="34" charset="0"/>
              <a:buChar char="●"/>
            </a:pPr>
            <a:r>
              <a:rPr lang="en-US" sz="1600" dirty="0"/>
              <a:t>Teams Online meeting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en-US" sz="2100" b="1" dirty="0"/>
              <a:t>Ask from AI chat</a:t>
            </a:r>
          </a:p>
          <a:p>
            <a:pPr lvl="1">
              <a:buFont typeface="Arial" panose="020B0604020202020204" pitchFamily="34" charset="0"/>
              <a:buChar char="●"/>
            </a:pPr>
            <a:endParaRPr lang="en-US" sz="1600" dirty="0"/>
          </a:p>
          <a:p>
            <a:pPr>
              <a:buFont typeface="Arial" panose="020B0604020202020204" pitchFamily="34" charset="0"/>
              <a:buChar char="●"/>
            </a:pPr>
            <a:r>
              <a:rPr lang="en-US" b="1" dirty="0"/>
              <a:t>Ask peers</a:t>
            </a:r>
            <a:r>
              <a:rPr lang="en-US" dirty="0"/>
              <a:t>, your </a:t>
            </a:r>
            <a:r>
              <a:rPr lang="en-US" b="1" dirty="0"/>
              <a:t>fellow students</a:t>
            </a:r>
          </a:p>
          <a:p>
            <a:pPr lvl="1">
              <a:buFont typeface="Arial" panose="020B0604020202020204" pitchFamily="34" charset="0"/>
              <a:buChar char="●"/>
            </a:pPr>
            <a:r>
              <a:rPr lang="en-US" sz="1600" dirty="0"/>
              <a:t>The chances are if you are wondering about something, so is someone else and together you’ll find the answer</a:t>
            </a:r>
          </a:p>
          <a:p>
            <a:pPr marL="471487" lvl="1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●"/>
            </a:pPr>
            <a:r>
              <a:rPr lang="en-US" b="1" dirty="0"/>
              <a:t>General queries </a:t>
            </a:r>
            <a:r>
              <a:rPr lang="en-US" dirty="0"/>
              <a:t>(not just about this module)</a:t>
            </a:r>
          </a:p>
          <a:p>
            <a:pPr lvl="1">
              <a:buFont typeface="Arial" panose="020B0604020202020204" pitchFamily="34" charset="0"/>
              <a:buChar char="●"/>
            </a:pPr>
            <a:r>
              <a:rPr lang="en-US" sz="1600" dirty="0"/>
              <a:t>CEM Advice Centre  (Ground Floor, Gateway House)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94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Maths Primer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32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maths here will be </a:t>
            </a:r>
            <a:r>
              <a:rPr lang="en-GB" b="1" dirty="0"/>
              <a:t>applied</a:t>
            </a:r>
            <a:r>
              <a:rPr lang="en-GB" dirty="0"/>
              <a:t> in this module</a:t>
            </a:r>
          </a:p>
          <a:p>
            <a:endParaRPr lang="en-GB" dirty="0"/>
          </a:p>
          <a:p>
            <a:r>
              <a:rPr lang="en-GB" dirty="0"/>
              <a:t>You will also need to </a:t>
            </a:r>
            <a:r>
              <a:rPr lang="en-GB" b="1" dirty="0"/>
              <a:t>code</a:t>
            </a:r>
            <a:r>
              <a:rPr lang="en-GB" dirty="0"/>
              <a:t> the maths</a:t>
            </a:r>
          </a:p>
          <a:p>
            <a:endParaRPr lang="en-GB" dirty="0"/>
          </a:p>
          <a:p>
            <a:r>
              <a:rPr lang="en-GB" dirty="0"/>
              <a:t>It is assumed you can handle </a:t>
            </a:r>
            <a:r>
              <a:rPr lang="en-GB" b="1" dirty="0"/>
              <a:t>basic algebra</a:t>
            </a:r>
          </a:p>
          <a:p>
            <a:endParaRPr lang="en-GB" dirty="0"/>
          </a:p>
          <a:p>
            <a:r>
              <a:rPr lang="en-GB" dirty="0"/>
              <a:t>If you struggle with this you must let me know!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054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Pythagoras Theorem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2888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</a:t>
            </a:r>
            <a:r>
              <a:rPr lang="en-GB" baseline="30000" dirty="0"/>
              <a:t>2</a:t>
            </a:r>
            <a:r>
              <a:rPr lang="en-GB" dirty="0"/>
              <a:t> + B</a:t>
            </a:r>
            <a:r>
              <a:rPr lang="en-GB" baseline="30000" dirty="0"/>
              <a:t>2</a:t>
            </a:r>
            <a:r>
              <a:rPr lang="en-GB" dirty="0"/>
              <a:t> = C</a:t>
            </a:r>
            <a:r>
              <a:rPr lang="en-GB" baseline="30000" dirty="0"/>
              <a:t>2</a:t>
            </a:r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r>
              <a:rPr lang="en-GB" dirty="0">
                <a:effectLst/>
              </a:rPr>
              <a:t>Right-angled triangles</a:t>
            </a:r>
          </a:p>
          <a:p>
            <a:r>
              <a:rPr lang="en-GB" dirty="0">
                <a:effectLst/>
              </a:rPr>
              <a:t>Hypotenuse is the longest side (C)</a:t>
            </a:r>
            <a:endParaRPr lang="en-GB" dirty="0"/>
          </a:p>
          <a:p>
            <a:endParaRPr lang="en-GB" dirty="0"/>
          </a:p>
          <a:p>
            <a:r>
              <a:rPr lang="en-GB" dirty="0"/>
              <a:t>Robot moves 2.82m in x and -1.64m in y</a:t>
            </a:r>
          </a:p>
          <a:p>
            <a:r>
              <a:rPr lang="en-GB" dirty="0"/>
              <a:t>How far has the robot moved?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Right Triangle 7"/>
          <p:cNvSpPr/>
          <p:nvPr/>
        </p:nvSpPr>
        <p:spPr>
          <a:xfrm>
            <a:off x="2855640" y="2276872"/>
            <a:ext cx="2232248" cy="122413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853050" y="25556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5600" y="278092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7728" y="357301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3839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Trigonometry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SOHCAHTOA</a:t>
            </a:r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r>
              <a:rPr lang="en-GB" dirty="0"/>
              <a:t>Robot moves from (4.3, -2.1) a distance of 3.19m at a heading of -27</a:t>
            </a:r>
            <a:r>
              <a:rPr lang="en-GB" dirty="0">
                <a:sym typeface="Symbol"/>
              </a:rPr>
              <a:t></a:t>
            </a:r>
            <a:endParaRPr lang="en-GB" dirty="0"/>
          </a:p>
          <a:p>
            <a:r>
              <a:rPr lang="en-GB" dirty="0"/>
              <a:t>Where is the robot now?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Right Triangle 7"/>
          <p:cNvSpPr/>
          <p:nvPr/>
        </p:nvSpPr>
        <p:spPr>
          <a:xfrm>
            <a:off x="2855640" y="2276872"/>
            <a:ext cx="2232248" cy="1224136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3853050" y="25556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5600" y="27809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47728" y="357301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0948" y="31409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/>
              </a:rPr>
              <a:t></a:t>
            </a:r>
            <a:endParaRPr lang="en-GB" dirty="0"/>
          </a:p>
        </p:txBody>
      </p:sp>
      <p:sp>
        <p:nvSpPr>
          <p:cNvPr id="14" name="Freeform 13"/>
          <p:cNvSpPr/>
          <p:nvPr/>
        </p:nvSpPr>
        <p:spPr>
          <a:xfrm>
            <a:off x="4116615" y="3135086"/>
            <a:ext cx="270329" cy="359228"/>
          </a:xfrm>
          <a:custGeom>
            <a:avLst/>
            <a:gdLst>
              <a:gd name="connsiteX0" fmla="*/ 85272 w 270329"/>
              <a:gd name="connsiteY0" fmla="*/ 359228 h 359228"/>
              <a:gd name="connsiteX1" fmla="*/ 30843 w 270329"/>
              <a:gd name="connsiteY1" fmla="*/ 108857 h 359228"/>
              <a:gd name="connsiteX2" fmla="*/ 270329 w 270329"/>
              <a:gd name="connsiteY2" fmla="*/ 0 h 35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329" h="359228">
                <a:moveTo>
                  <a:pt x="85272" y="359228"/>
                </a:moveTo>
                <a:cubicBezTo>
                  <a:pt x="42636" y="263978"/>
                  <a:pt x="0" y="168728"/>
                  <a:pt x="30843" y="108857"/>
                </a:cubicBezTo>
                <a:cubicBezTo>
                  <a:pt x="61686" y="48986"/>
                  <a:pt x="224972" y="16329"/>
                  <a:pt x="270329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7608168" y="148478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08440" y="16371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sin(</a:t>
            </a:r>
            <a:r>
              <a:rPr lang="en-GB" dirty="0">
                <a:sym typeface="Symbol"/>
              </a:rPr>
              <a:t>) =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7608168" y="18355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608168" y="1844824"/>
            <a:ext cx="39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99784" y="213285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00056" y="22852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cos</a:t>
            </a:r>
            <a:r>
              <a:rPr lang="en-GB" dirty="0"/>
              <a:t>(</a:t>
            </a:r>
            <a:r>
              <a:rPr lang="en-GB" dirty="0">
                <a:sym typeface="Symbol"/>
              </a:rPr>
              <a:t>) =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7599784" y="248360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599784" y="2492896"/>
            <a:ext cx="39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99784" y="299695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00056" y="314935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tan(</a:t>
            </a:r>
            <a:r>
              <a:rPr lang="en-GB" dirty="0">
                <a:sym typeface="Symbol"/>
              </a:rPr>
              <a:t>) =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7599784" y="33477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599784" y="3356992"/>
            <a:ext cx="39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8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Degrees and Radians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circle has 360</a:t>
                </a:r>
                <a:r>
                  <a:rPr lang="en-GB" dirty="0">
                    <a:sym typeface="Symbol"/>
                  </a:rPr>
                  <a:t></a:t>
                </a:r>
                <a:r>
                  <a:rPr lang="en-GB" dirty="0"/>
                  <a:t> or 2</a:t>
                </a:r>
                <a:r>
                  <a:rPr lang="en-GB" dirty="0">
                    <a:sym typeface="Symbol"/>
                  </a:rPr>
                  <a:t></a:t>
                </a:r>
                <a:r>
                  <a:rPr lang="en-GB" dirty="0"/>
                  <a:t> radians</a:t>
                </a:r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endParaRPr lang="en-GB" baseline="30000" dirty="0"/>
              </a:p>
              <a:p>
                <a:r>
                  <a:rPr lang="en-GB" dirty="0"/>
                  <a:t>How many degree in 1 radian? R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180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How many radians in 1 degree? D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226803" y="2123564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360</a:t>
            </a:r>
            <a:r>
              <a:rPr lang="en-GB" dirty="0">
                <a:sym typeface="Symbol"/>
              </a:rPr>
              <a:t>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285878" y="191683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ym typeface="Symbol"/>
              </a:rPr>
              <a:t>2</a:t>
            </a:r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4671947" y="2492896"/>
            <a:ext cx="1656184" cy="1656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808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Addition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Multiplication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Dot product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495600" y="205155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95600" y="23395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12" name="Right Bracket 11"/>
          <p:cNvSpPr/>
          <p:nvPr/>
        </p:nvSpPr>
        <p:spPr>
          <a:xfrm>
            <a:off x="2783632" y="2123564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ket 12"/>
          <p:cNvSpPr/>
          <p:nvPr/>
        </p:nvSpPr>
        <p:spPr>
          <a:xfrm>
            <a:off x="2495600" y="2123564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889950" y="220395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5680" y="23488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15" name="Right Bracket 14"/>
          <p:cNvSpPr/>
          <p:nvPr/>
        </p:nvSpPr>
        <p:spPr>
          <a:xfrm>
            <a:off x="3503712" y="2132856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ket 15"/>
          <p:cNvSpPr/>
          <p:nvPr/>
        </p:nvSpPr>
        <p:spPr>
          <a:xfrm>
            <a:off x="3215680" y="2132856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610030" y="221324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15680" y="206084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07769" y="206084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+ 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07768" y="234888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 + d</a:t>
            </a:r>
          </a:p>
        </p:txBody>
      </p:sp>
      <p:sp>
        <p:nvSpPr>
          <p:cNvPr id="21" name="Right Bracket 20"/>
          <p:cNvSpPr/>
          <p:nvPr/>
        </p:nvSpPr>
        <p:spPr>
          <a:xfrm>
            <a:off x="4727848" y="2132856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ket 21"/>
          <p:cNvSpPr/>
          <p:nvPr/>
        </p:nvSpPr>
        <p:spPr>
          <a:xfrm>
            <a:off x="4007768" y="2132856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2423593" y="342900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 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23592" y="371703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  d</a:t>
            </a:r>
          </a:p>
        </p:txBody>
      </p:sp>
      <p:sp>
        <p:nvSpPr>
          <p:cNvPr id="25" name="Right Bracket 24"/>
          <p:cNvSpPr/>
          <p:nvPr/>
        </p:nvSpPr>
        <p:spPr>
          <a:xfrm>
            <a:off x="2999656" y="3501008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ket 25"/>
          <p:cNvSpPr/>
          <p:nvPr/>
        </p:nvSpPr>
        <p:spPr>
          <a:xfrm>
            <a:off x="2423592" y="3501008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3071664" y="363573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31704" y="34290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31704" y="37170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</a:t>
            </a:r>
          </a:p>
        </p:txBody>
      </p:sp>
      <p:sp>
        <p:nvSpPr>
          <p:cNvPr id="30" name="Right Bracket 29"/>
          <p:cNvSpPr/>
          <p:nvPr/>
        </p:nvSpPr>
        <p:spPr>
          <a:xfrm>
            <a:off x="3719736" y="3501008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Bracket 30"/>
          <p:cNvSpPr/>
          <p:nvPr/>
        </p:nvSpPr>
        <p:spPr>
          <a:xfrm>
            <a:off x="3431704" y="3501008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3811511" y="35814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09250" y="34290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ap</a:t>
            </a:r>
            <a:r>
              <a:rPr lang="en-GB" dirty="0"/>
              <a:t> + </a:t>
            </a:r>
            <a:r>
              <a:rPr lang="en-GB" dirty="0" err="1"/>
              <a:t>cq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209250" y="37170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bp</a:t>
            </a:r>
            <a:r>
              <a:rPr lang="en-GB" dirty="0"/>
              <a:t> + </a:t>
            </a:r>
            <a:r>
              <a:rPr lang="en-GB" dirty="0" err="1"/>
              <a:t>dq</a:t>
            </a:r>
            <a:endParaRPr lang="en-GB" dirty="0"/>
          </a:p>
        </p:txBody>
      </p:sp>
      <p:sp>
        <p:nvSpPr>
          <p:cNvPr id="36" name="Right Bracket 35"/>
          <p:cNvSpPr/>
          <p:nvPr/>
        </p:nvSpPr>
        <p:spPr>
          <a:xfrm>
            <a:off x="5231904" y="3501008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Left Bracket 36"/>
          <p:cNvSpPr/>
          <p:nvPr/>
        </p:nvSpPr>
        <p:spPr>
          <a:xfrm>
            <a:off x="4209249" y="3501008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2495600" y="472514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5600" y="5013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</a:p>
        </p:txBody>
      </p:sp>
      <p:sp>
        <p:nvSpPr>
          <p:cNvPr id="39" name="Right Bracket 38"/>
          <p:cNvSpPr/>
          <p:nvPr/>
        </p:nvSpPr>
        <p:spPr>
          <a:xfrm>
            <a:off x="2783632" y="4797152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Left Bracket 39"/>
          <p:cNvSpPr/>
          <p:nvPr/>
        </p:nvSpPr>
        <p:spPr>
          <a:xfrm>
            <a:off x="2495600" y="4797152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2889950" y="4877544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15680" y="502246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</a:p>
        </p:txBody>
      </p:sp>
      <p:sp>
        <p:nvSpPr>
          <p:cNvPr id="43" name="Right Bracket 42"/>
          <p:cNvSpPr/>
          <p:nvPr/>
        </p:nvSpPr>
        <p:spPr>
          <a:xfrm>
            <a:off x="3503712" y="4806444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Left Bracket 43"/>
          <p:cNvSpPr/>
          <p:nvPr/>
        </p:nvSpPr>
        <p:spPr>
          <a:xfrm>
            <a:off x="3215680" y="4806444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3215680" y="47344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75720" y="493187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=a X c + b X d</a:t>
            </a:r>
          </a:p>
        </p:txBody>
      </p:sp>
    </p:spTree>
    <p:extLst>
      <p:ext uri="{BB962C8B-B14F-4D97-AF65-F5344CB8AC3E}">
        <p14:creationId xmlns:p14="http://schemas.microsoft.com/office/powerpoint/2010/main" val="400263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5384" y="160061"/>
            <a:ext cx="10353762" cy="970450"/>
          </a:xfrm>
        </p:spPr>
        <p:txBody>
          <a:bodyPr/>
          <a:lstStyle/>
          <a:p>
            <a:r>
              <a:rPr lang="en-GB" dirty="0"/>
              <a:t>Matrices for Geometry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8646" y="940531"/>
            <a:ext cx="8229600" cy="5437071"/>
          </a:xfrm>
        </p:spPr>
        <p:txBody>
          <a:bodyPr>
            <a:normAutofit/>
          </a:bodyPr>
          <a:lstStyle/>
          <a:p>
            <a:r>
              <a:rPr lang="en-GB" dirty="0"/>
              <a:t>A position in 2D (Cartesian) space can be written as the matrix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Rotation (counter clockwise about the origin)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Robot moves from (2.1,1.9) to (3.1,1.6)</a:t>
            </a:r>
          </a:p>
          <a:p>
            <a:r>
              <a:rPr lang="en-GB" dirty="0"/>
              <a:t>Given a compass error of +15</a:t>
            </a:r>
            <a:r>
              <a:rPr lang="en-GB" dirty="0">
                <a:sym typeface="Symbol"/>
              </a:rPr>
              <a:t></a:t>
            </a:r>
            <a:r>
              <a:rPr lang="en-GB" dirty="0"/>
              <a:t> where is the robot really?</a:t>
            </a:r>
          </a:p>
          <a:p>
            <a:r>
              <a:rPr lang="en-GB" dirty="0"/>
              <a:t>See examples on LZ (</a:t>
            </a:r>
            <a:r>
              <a:rPr lang="en-GB" dirty="0">
                <a:effectLst/>
              </a:rPr>
              <a:t>Week 1)</a:t>
            </a:r>
            <a:endParaRPr lang="en-GB" dirty="0"/>
          </a:p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988528" y="211596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24" y="237521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2" name="Right Bracket 11"/>
          <p:cNvSpPr/>
          <p:nvPr/>
        </p:nvSpPr>
        <p:spPr>
          <a:xfrm>
            <a:off x="1240556" y="2159195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ket 12"/>
          <p:cNvSpPr/>
          <p:nvPr/>
        </p:nvSpPr>
        <p:spPr>
          <a:xfrm>
            <a:off x="952524" y="2159195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65652-FD9D-4DE2-AFD4-308F28362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3" t="12941" r="19743" b="15660"/>
          <a:stretch/>
        </p:blipFill>
        <p:spPr>
          <a:xfrm>
            <a:off x="5659250" y="1510928"/>
            <a:ext cx="3095000" cy="20233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BEF10A-4740-4ADC-BCD6-C617EF30D6E1}"/>
              </a:ext>
            </a:extLst>
          </p:cNvPr>
          <p:cNvSpPr txBox="1"/>
          <p:nvPr/>
        </p:nvSpPr>
        <p:spPr>
          <a:xfrm>
            <a:off x="5044364" y="4171952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cos</a:t>
            </a:r>
            <a:r>
              <a:rPr lang="en-GB" dirty="0">
                <a:sym typeface="Symbol"/>
              </a:rPr>
              <a:t></a:t>
            </a:r>
            <a:r>
              <a:rPr lang="en-GB" dirty="0"/>
              <a:t>   -sin</a:t>
            </a:r>
            <a:r>
              <a:rPr lang="en-GB" dirty="0">
                <a:sym typeface="Symbol"/>
              </a:rPr>
              <a:t></a:t>
            </a:r>
            <a:endParaRPr lang="en-GB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5FCC08-8313-4CCC-8144-C4775D3A0393}"/>
              </a:ext>
            </a:extLst>
          </p:cNvPr>
          <p:cNvSpPr txBox="1"/>
          <p:nvPr/>
        </p:nvSpPr>
        <p:spPr>
          <a:xfrm>
            <a:off x="5044363" y="4459984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</a:t>
            </a:r>
            <a:r>
              <a:rPr lang="en-GB" dirty="0">
                <a:sym typeface="Symbol"/>
              </a:rPr>
              <a:t>    </a:t>
            </a:r>
            <a:r>
              <a:rPr lang="en-GB" dirty="0" err="1">
                <a:sym typeface="Symbol"/>
              </a:rPr>
              <a:t>cos</a:t>
            </a:r>
            <a:r>
              <a:rPr lang="en-GB" dirty="0">
                <a:sym typeface="Symbol"/>
              </a:rPr>
              <a:t></a:t>
            </a:r>
            <a:endParaRPr lang="en-GB" dirty="0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508B71D2-40E4-441C-BD18-B7EF61096C69}"/>
              </a:ext>
            </a:extLst>
          </p:cNvPr>
          <p:cNvSpPr/>
          <p:nvPr/>
        </p:nvSpPr>
        <p:spPr>
          <a:xfrm>
            <a:off x="6439650" y="4243960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Left Bracket 30">
            <a:extLst>
              <a:ext uri="{FF2B5EF4-FFF2-40B4-BE49-F238E27FC236}">
                <a16:creationId xmlns:a16="http://schemas.microsoft.com/office/drawing/2014/main" id="{C265B7B4-5C55-4F3B-8744-48E853EB4194}"/>
              </a:ext>
            </a:extLst>
          </p:cNvPr>
          <p:cNvSpPr/>
          <p:nvPr/>
        </p:nvSpPr>
        <p:spPr>
          <a:xfrm>
            <a:off x="5044363" y="4243960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BAEFB-FEB4-4C0F-B5DA-43B6EA8D9224}"/>
              </a:ext>
            </a:extLst>
          </p:cNvPr>
          <p:cNvSpPr txBox="1"/>
          <p:nvPr/>
        </p:nvSpPr>
        <p:spPr>
          <a:xfrm>
            <a:off x="6511658" y="437868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EDC64D-3150-4E62-8A43-9D1E6628AF80}"/>
              </a:ext>
            </a:extLst>
          </p:cNvPr>
          <p:cNvSpPr txBox="1"/>
          <p:nvPr/>
        </p:nvSpPr>
        <p:spPr>
          <a:xfrm>
            <a:off x="6871698" y="417195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67A01-8F76-4821-9B09-18AF007BE2AF}"/>
              </a:ext>
            </a:extLst>
          </p:cNvPr>
          <p:cNvSpPr txBox="1"/>
          <p:nvPr/>
        </p:nvSpPr>
        <p:spPr>
          <a:xfrm>
            <a:off x="6871698" y="445998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BA8BCFFE-BA09-49A9-86E1-2AA546A200D9}"/>
              </a:ext>
            </a:extLst>
          </p:cNvPr>
          <p:cNvSpPr/>
          <p:nvPr/>
        </p:nvSpPr>
        <p:spPr>
          <a:xfrm>
            <a:off x="7159730" y="4243960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ED76FE7C-1DA5-49E5-9AEC-6BE04814DA81}"/>
              </a:ext>
            </a:extLst>
          </p:cNvPr>
          <p:cNvSpPr/>
          <p:nvPr/>
        </p:nvSpPr>
        <p:spPr>
          <a:xfrm>
            <a:off x="6871698" y="4243960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DFB2E1-2244-434C-85BE-E0FCEF1A958B}"/>
              </a:ext>
            </a:extLst>
          </p:cNvPr>
          <p:cNvSpPr txBox="1"/>
          <p:nvPr/>
        </p:nvSpPr>
        <p:spPr>
          <a:xfrm>
            <a:off x="4639450" y="43243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A3E465-7994-4710-B910-FC2692196779}"/>
              </a:ext>
            </a:extLst>
          </p:cNvPr>
          <p:cNvSpPr txBox="1"/>
          <p:nvPr/>
        </p:nvSpPr>
        <p:spPr>
          <a:xfrm>
            <a:off x="4279410" y="4171952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x'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533DC-1E67-4068-B167-DF6800170FEA}"/>
              </a:ext>
            </a:extLst>
          </p:cNvPr>
          <p:cNvSpPr txBox="1"/>
          <p:nvPr/>
        </p:nvSpPr>
        <p:spPr>
          <a:xfrm>
            <a:off x="4279409" y="4495988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y'</a:t>
            </a:r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959E92C1-401F-4891-AB68-51905BBBCF00}"/>
              </a:ext>
            </a:extLst>
          </p:cNvPr>
          <p:cNvSpPr/>
          <p:nvPr/>
        </p:nvSpPr>
        <p:spPr>
          <a:xfrm>
            <a:off x="4567442" y="4243960"/>
            <a:ext cx="72008" cy="576064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EC6BA478-AFFB-46BC-A24A-D99EA7048C40}"/>
              </a:ext>
            </a:extLst>
          </p:cNvPr>
          <p:cNvSpPr/>
          <p:nvPr/>
        </p:nvSpPr>
        <p:spPr>
          <a:xfrm>
            <a:off x="4279410" y="4243960"/>
            <a:ext cx="72008" cy="576064"/>
          </a:xfrm>
          <a:prstGeom prst="lef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73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E4F7-F36B-4BAA-8837-A9BA7E6D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 for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6C3F0-6F24-419A-82C2-BE9592BC06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GB" dirty="0"/>
                  <a:t>Dot product</a:t>
                </a:r>
              </a:p>
              <a:p>
                <a:r>
                  <a:rPr lang="en-GB" dirty="0"/>
                  <a:t>Gives angles between vectors</a:t>
                </a:r>
              </a:p>
              <a:p>
                <a:r>
                  <a:rPr lang="en-GB" dirty="0"/>
                  <a:t>Can also be used for 2D projection</a:t>
                </a:r>
              </a:p>
              <a:p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Rearrange in terms of theta</a:t>
                </a:r>
              </a:p>
              <a:p>
                <a:endParaRPr lang="en-GB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GB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 dirty="0"/>
                  <a:t> is the magnitude of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6C3F0-6F24-419A-82C2-BE9592BC06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95408C-A2AC-4688-8D41-8E97EE815D38}"/>
              </a:ext>
            </a:extLst>
          </p:cNvPr>
          <p:cNvCxnSpPr>
            <a:cxnSpLocks/>
          </p:cNvCxnSpPr>
          <p:nvPr/>
        </p:nvCxnSpPr>
        <p:spPr>
          <a:xfrm flipV="1">
            <a:off x="6127376" y="2088776"/>
            <a:ext cx="1062318" cy="1053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F0CB16-19B1-4F77-A6E3-95CF1FE554F4}"/>
              </a:ext>
            </a:extLst>
          </p:cNvPr>
          <p:cNvCxnSpPr>
            <a:cxnSpLocks/>
          </p:cNvCxnSpPr>
          <p:nvPr/>
        </p:nvCxnSpPr>
        <p:spPr>
          <a:xfrm flipV="1">
            <a:off x="6127376" y="2707341"/>
            <a:ext cx="1143000" cy="43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5CE019FC-E5E3-4FB2-8106-129113D9C5A2}"/>
              </a:ext>
            </a:extLst>
          </p:cNvPr>
          <p:cNvSpPr/>
          <p:nvPr/>
        </p:nvSpPr>
        <p:spPr>
          <a:xfrm>
            <a:off x="6503895" y="2707341"/>
            <a:ext cx="228600" cy="30031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FA3361-1046-4060-8849-55F555EBA45F}"/>
                  </a:ext>
                </a:extLst>
              </p:cNvPr>
              <p:cNvSpPr txBox="1"/>
              <p:nvPr/>
            </p:nvSpPr>
            <p:spPr>
              <a:xfrm flipH="1">
                <a:off x="6732495" y="2554942"/>
                <a:ext cx="21200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FA3361-1046-4060-8849-55F555EBA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32495" y="2554942"/>
                <a:ext cx="212007" cy="276999"/>
              </a:xfrm>
              <a:prstGeom prst="rect">
                <a:avLst/>
              </a:prstGeom>
              <a:blipFill>
                <a:blip r:embed="rId3"/>
                <a:stretch>
                  <a:fillRect l="-20000" r="-17143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433251-0AD0-43B6-A4F9-43D1F5ACFA50}"/>
                  </a:ext>
                </a:extLst>
              </p:cNvPr>
              <p:cNvSpPr txBox="1"/>
              <p:nvPr/>
            </p:nvSpPr>
            <p:spPr>
              <a:xfrm>
                <a:off x="6996501" y="1811777"/>
                <a:ext cx="1931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433251-0AD0-43B6-A4F9-43D1F5ACF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501" y="1811777"/>
                <a:ext cx="193193" cy="276999"/>
              </a:xfrm>
              <a:prstGeom prst="rect">
                <a:avLst/>
              </a:prstGeom>
              <a:blipFill>
                <a:blip r:embed="rId4"/>
                <a:stretch>
                  <a:fillRect l="-16129" r="-161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1A4D8D-C30B-4C0E-9538-FC71A26F3CE1}"/>
                  </a:ext>
                </a:extLst>
              </p:cNvPr>
              <p:cNvSpPr txBox="1"/>
              <p:nvPr/>
            </p:nvSpPr>
            <p:spPr>
              <a:xfrm>
                <a:off x="7189694" y="2766085"/>
                <a:ext cx="1894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1A4D8D-C30B-4C0E-9538-FC71A26F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4" y="2766085"/>
                <a:ext cx="189411" cy="276999"/>
              </a:xfrm>
              <a:prstGeom prst="rect">
                <a:avLst/>
              </a:prstGeom>
              <a:blipFill>
                <a:blip r:embed="rId5"/>
                <a:stretch>
                  <a:fillRect l="-29032" r="-25806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83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B633-B630-454C-80FB-C4FC9EBA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0ADF-9BBE-4CC5-811B-E6ECB86A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 algn="ctr">
              <a:buNone/>
            </a:pPr>
            <a:endParaRPr lang="en-GB" dirty="0"/>
          </a:p>
          <a:p>
            <a:pPr marL="36900" indent="0" algn="ctr">
              <a:buNone/>
            </a:pPr>
            <a:endParaRPr lang="en-GB" dirty="0"/>
          </a:p>
          <a:p>
            <a:pPr marL="36900" indent="0" algn="ctr">
              <a:buNone/>
            </a:pPr>
            <a:r>
              <a:rPr lang="en-GB" dirty="0" err="1"/>
              <a:t>Dr.</a:t>
            </a:r>
            <a:r>
              <a:rPr lang="en-GB" dirty="0"/>
              <a:t> Aboozar Taherkhani</a:t>
            </a:r>
          </a:p>
          <a:p>
            <a:pPr marL="36900" indent="0" algn="ctr">
              <a:buNone/>
            </a:pPr>
            <a:r>
              <a:rPr lang="en-GB" dirty="0"/>
              <a:t>Email: </a:t>
            </a:r>
            <a:r>
              <a:rPr lang="en-GB" dirty="0">
                <a:hlinkClick r:id="rId3"/>
              </a:rPr>
              <a:t>Aboozar.taherkhani@dmu.ac.uk</a:t>
            </a:r>
            <a:endParaRPr lang="en-GB" dirty="0"/>
          </a:p>
          <a:p>
            <a:pPr marL="3690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58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 Mean Square Error (RMSE)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135499"/>
          </a:xfrm>
        </p:spPr>
        <p:txBody>
          <a:bodyPr>
            <a:normAutofit/>
          </a:bodyPr>
          <a:lstStyle/>
          <a:p>
            <a:r>
              <a:rPr lang="en-GB" dirty="0"/>
              <a:t>Common error measure for signals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Robot edge follower 250mm, readings: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Plot the data, calculate the RMSE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87814" y="2398064"/>
            <a:ext cx="3113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baseline="30000" dirty="0"/>
              <a:t>n</a:t>
            </a:r>
            <a:endParaRPr lang="en-GB" sz="27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160168" y="2996952"/>
            <a:ext cx="40960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12682" y="2924945"/>
            <a:ext cx="3754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n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972885"/>
              </p:ext>
            </p:extLst>
          </p:nvPr>
        </p:nvGraphicFramePr>
        <p:xfrm>
          <a:off x="2535793" y="4068469"/>
          <a:ext cx="734482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77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74256" y="2442954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>
                <a:sym typeface="Symbol"/>
              </a:rPr>
              <a:t></a:t>
            </a:r>
            <a:endParaRPr lang="en-GB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3B81C-6734-4FFE-835A-3818A578B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10" y="2202447"/>
            <a:ext cx="6188589" cy="134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8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Least Squares Estimate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Fits a straight line to a set of n points</a:t>
            </a:r>
          </a:p>
          <a:p>
            <a:endParaRPr lang="en-GB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287688" y="5445224"/>
            <a:ext cx="56166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1811524" y="3969060"/>
            <a:ext cx="3384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799856" y="36450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4727848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168008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104112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464152" y="49411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112224" y="47251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47928" y="36450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079776" y="33569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232176" y="37170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856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Least Squares Estimate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Fits a straight line to a set of n points</a:t>
            </a:r>
          </a:p>
          <a:p>
            <a:r>
              <a:rPr lang="en-GB" dirty="0"/>
              <a:t>y = </a:t>
            </a:r>
            <a:r>
              <a:rPr lang="en-GB" dirty="0" err="1"/>
              <a:t>mx</a:t>
            </a:r>
            <a:r>
              <a:rPr lang="en-GB" dirty="0"/>
              <a:t> +c</a:t>
            </a:r>
          </a:p>
          <a:p>
            <a:endParaRPr lang="en-GB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215680" y="6021288"/>
            <a:ext cx="6120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1739516" y="4545124"/>
            <a:ext cx="3384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727848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4655840" y="47251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096000" y="47971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032104" y="48691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392144" y="55172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8040216" y="53012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375920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007768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60168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3431704" y="3789040"/>
            <a:ext cx="5688632" cy="22322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8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Least Squares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y = </a:t>
                </a:r>
                <a:r>
                  <a:rPr lang="en-GB" dirty="0" err="1"/>
                  <a:t>mx</a:t>
                </a:r>
                <a:r>
                  <a:rPr lang="en-GB" dirty="0"/>
                  <a:t> +c</a:t>
                </a:r>
              </a:p>
              <a:p>
                <a:r>
                  <a:rPr lang="en-GB" dirty="0"/>
                  <a:t>Assume line goes through (</a:t>
                </a:r>
                <a:r>
                  <a:rPr lang="en-GB" dirty="0" err="1"/>
                  <a:t>x,y</a:t>
                </a:r>
                <a:r>
                  <a:rPr lang="en-GB" dirty="0"/>
                  <a:t>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dirty="0"/>
                  <a:t> mean the average of all the x and y values respectively </a:t>
                </a:r>
              </a:p>
              <a:p>
                <a:endParaRPr lang="en-GB" dirty="0"/>
              </a:p>
              <a:p>
                <a:pPr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dirty="0"/>
                  <a:t>- 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GB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Find the line for: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>
            <a:off x="2495600" y="2492896"/>
            <a:ext cx="144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393675"/>
              </p:ext>
            </p:extLst>
          </p:nvPr>
        </p:nvGraphicFramePr>
        <p:xfrm>
          <a:off x="4028232" y="5651307"/>
          <a:ext cx="66967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56038B-8BF7-4D87-AEC7-ED28F68F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30" y="3123094"/>
            <a:ext cx="3531728" cy="14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5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Pearson Correlation Coefficient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strong is the relationship between two variables as a number in [-1.0, 1.0]</a:t>
            </a:r>
          </a:p>
          <a:p>
            <a:r>
              <a:rPr lang="en-GB">
                <a:effectLst/>
              </a:rPr>
              <a:t>A </a:t>
            </a:r>
            <a:r>
              <a:rPr lang="en-GB" dirty="0">
                <a:effectLst/>
              </a:rPr>
              <a:t>measure of the linear </a:t>
            </a:r>
            <a:r>
              <a:rPr lang="en-GB" u="sng" dirty="0">
                <a:effectLst/>
                <a:hlinkClick r:id="rId3"/>
              </a:rPr>
              <a:t>correlation</a:t>
            </a:r>
            <a:r>
              <a:rPr lang="en-GB" dirty="0">
                <a:effectLst/>
              </a:rPr>
              <a:t> between two variables </a:t>
            </a:r>
            <a:r>
              <a:rPr lang="en-GB" i="1" dirty="0">
                <a:effectLst/>
              </a:rPr>
              <a:t>X</a:t>
            </a:r>
            <a:r>
              <a:rPr lang="en-GB" dirty="0">
                <a:effectLst/>
              </a:rPr>
              <a:t> and </a:t>
            </a:r>
            <a:r>
              <a:rPr lang="en-GB" i="1" dirty="0">
                <a:effectLst/>
              </a:rPr>
              <a:t>Y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0676" y="2828401"/>
            <a:ext cx="7620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7165760" y="6225987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16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Pearson Correlation Coefficient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F3845-AD16-4E36-B533-F5413015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50" y="1538287"/>
            <a:ext cx="7231350" cy="43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Pearson Correlation Coefficient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Calculate the correlation coefficient for: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Wiki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49485"/>
              </p:ext>
            </p:extLst>
          </p:nvPr>
        </p:nvGraphicFramePr>
        <p:xfrm>
          <a:off x="2656632" y="2687320"/>
          <a:ext cx="669674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70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4.5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5.5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1.1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3.8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3.9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031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2BE3-0ED1-4D2B-9691-653EC23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DF7FB-149D-4F51-A73F-C5AC4A9CD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Conditional probability</a:t>
                </a:r>
              </a:p>
              <a:p>
                <a:pPr lvl="1"/>
                <a:r>
                  <a:rPr lang="en-GB" dirty="0"/>
                  <a:t>H is the hypothesis (something we wish to test the truth of), E is the available evidence, then: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↾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pPr lvl="1"/>
                <a:r>
                  <a:rPr lang="en-GB" dirty="0"/>
                  <a:t>P(E ¦ H) is the likelihood of the data, given the hypothesis.</a:t>
                </a:r>
              </a:p>
              <a:p>
                <a:pPr lvl="1"/>
                <a:r>
                  <a:rPr lang="en-GB" dirty="0"/>
                  <a:t>P(H) is the prior probability of the hypothesis</a:t>
                </a:r>
              </a:p>
              <a:p>
                <a:pPr lvl="1"/>
                <a:r>
                  <a:rPr lang="en-GB" dirty="0"/>
                  <a:t>P(E) is the prior probability of the evidence (used to normalise the probabilities)</a:t>
                </a:r>
              </a:p>
              <a:p>
                <a:pPr lvl="1"/>
                <a:r>
                  <a:rPr lang="en-GB" dirty="0"/>
                  <a:t>P(H ¦ E) is the posterior probability of the hypothesis – the probability that H is true given the evidence 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DF7FB-149D-4F51-A73F-C5AC4A9CD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6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week’s labs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351310"/>
            <a:ext cx="8229600" cy="4453955"/>
          </a:xfrm>
        </p:spPr>
        <p:txBody>
          <a:bodyPr>
            <a:normAutofit/>
          </a:bodyPr>
          <a:lstStyle/>
          <a:p>
            <a:r>
              <a:rPr lang="en-GB" dirty="0"/>
              <a:t>Practise the maths</a:t>
            </a:r>
          </a:p>
          <a:p>
            <a:pPr marL="109728" indent="0">
              <a:buNone/>
            </a:pPr>
            <a:endParaRPr lang="en-GB" dirty="0"/>
          </a:p>
          <a:p>
            <a:r>
              <a:rPr lang="en-GB" dirty="0"/>
              <a:t>Further maths tutorial on LZ… make sure to be able to do all the maths!</a:t>
            </a:r>
          </a:p>
          <a:p>
            <a:endParaRPr lang="en-GB" dirty="0"/>
          </a:p>
          <a:p>
            <a:r>
              <a:rPr lang="en-GB" dirty="0">
                <a:effectLst/>
              </a:rPr>
              <a:t>Review Python coding using the </a:t>
            </a:r>
            <a:r>
              <a:rPr lang="en-GB" dirty="0" err="1">
                <a:effectLst/>
              </a:rPr>
              <a:t>Jupyter</a:t>
            </a:r>
            <a:r>
              <a:rPr lang="en-GB" dirty="0">
                <a:effectLst/>
              </a:rPr>
              <a:t> notebook in the 'Learning Materials/Introduction to Python' folder</a:t>
            </a:r>
          </a:p>
        </p:txBody>
      </p:sp>
    </p:spTree>
    <p:extLst>
      <p:ext uri="{BB962C8B-B14F-4D97-AF65-F5344CB8AC3E}">
        <p14:creationId xmlns:p14="http://schemas.microsoft.com/office/powerpoint/2010/main" val="425696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9FCA-0314-492E-97A1-B0F6094B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37D6-5A9F-49A3-967B-C370D4B15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</a:t>
            </a:r>
          </a:p>
          <a:p>
            <a:r>
              <a:rPr lang="en-GB" dirty="0"/>
              <a:t>Teaching and Learning</a:t>
            </a:r>
          </a:p>
          <a:p>
            <a:r>
              <a:rPr lang="en-GB" dirty="0"/>
              <a:t>Assessments</a:t>
            </a:r>
          </a:p>
          <a:p>
            <a:r>
              <a:rPr lang="en-GB" dirty="0"/>
              <a:t>Doing well in this module</a:t>
            </a:r>
          </a:p>
          <a:p>
            <a:r>
              <a:rPr lang="en-GB" dirty="0"/>
              <a:t>Maths Primer</a:t>
            </a:r>
          </a:p>
          <a:p>
            <a:pPr marL="3690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6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9154-D0F7-4F5A-AE72-1E2A163B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E957-0819-447E-954B-DFCC2CEB4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Understanding </a:t>
            </a:r>
            <a:r>
              <a:rPr lang="en-GB" b="1" u="sng" dirty="0"/>
              <a:t>mathematical methods </a:t>
            </a:r>
            <a:r>
              <a:rPr lang="en-GB" dirty="0"/>
              <a:t>in robotics</a:t>
            </a:r>
          </a:p>
          <a:p>
            <a:r>
              <a:rPr lang="en-GB" dirty="0"/>
              <a:t>Look at ways </a:t>
            </a:r>
            <a:r>
              <a:rPr lang="en-GB" u="sng" dirty="0"/>
              <a:t>of </a:t>
            </a:r>
            <a:r>
              <a:rPr lang="en-GB" b="1" u="sng" dirty="0"/>
              <a:t>mapping the environment</a:t>
            </a:r>
          </a:p>
          <a:p>
            <a:r>
              <a:rPr lang="en-GB" dirty="0"/>
              <a:t>To understand how to </a:t>
            </a:r>
            <a:r>
              <a:rPr lang="en-GB" b="1" u="sng" dirty="0"/>
              <a:t>localise a robot </a:t>
            </a:r>
            <a:r>
              <a:rPr lang="en-GB" dirty="0"/>
              <a:t>in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61415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E56-CED1-433F-A101-4D9DC83C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D9E5-AB46-4E1A-B045-2847AC2DE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64420"/>
          </a:xfrm>
        </p:spPr>
        <p:txBody>
          <a:bodyPr>
            <a:normAutofit/>
          </a:bodyPr>
          <a:lstStyle/>
          <a:p>
            <a:r>
              <a:rPr lang="en-GB" dirty="0"/>
              <a:t>1 Hours Lecture/2 Hours Practical (Group specific)</a:t>
            </a:r>
          </a:p>
          <a:p>
            <a:pPr lvl="1"/>
            <a:r>
              <a:rPr lang="en-GB" dirty="0"/>
              <a:t>All to gather 10 lessons  for IMR (based on your time table)</a:t>
            </a:r>
          </a:p>
          <a:p>
            <a:r>
              <a:rPr lang="en-GB" dirty="0"/>
              <a:t>Asynchronous Lecture video on Learning Zone (LZ) </a:t>
            </a:r>
          </a:p>
          <a:p>
            <a:r>
              <a:rPr lang="en-GB" dirty="0"/>
              <a:t>Finish the work from every lab</a:t>
            </a:r>
          </a:p>
          <a:p>
            <a:r>
              <a:rPr lang="en-GB" dirty="0"/>
              <a:t>Any maths or Python help – let me know ASAP! </a:t>
            </a:r>
          </a:p>
          <a:p>
            <a:r>
              <a:rPr lang="en-GB" dirty="0"/>
              <a:t>There are learning materials on LZ for 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122880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B6DDC-2733-4A59-A556-C45FFD20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Thoughts?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1A4E2-12CB-4DE7-B49D-2578FCFC2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module is generally </a:t>
            </a:r>
            <a:r>
              <a:rPr lang="en-GB" b="1" u="sng" dirty="0"/>
              <a:t>practical led </a:t>
            </a:r>
            <a:r>
              <a:rPr lang="en-GB" dirty="0"/>
              <a:t>– expect the lectures to be short, with more emphasis on the practical lab work.</a:t>
            </a:r>
          </a:p>
          <a:p>
            <a:r>
              <a:rPr lang="en-GB" dirty="0"/>
              <a:t>The lab work follows the assessments – complete the lab work, and you’ll find the assessments easier.</a:t>
            </a:r>
          </a:p>
          <a:p>
            <a:r>
              <a:rPr lang="en-GB" dirty="0"/>
              <a:t>Learn ROS development studio to run ROS </a:t>
            </a:r>
          </a:p>
          <a:p>
            <a:pPr lvl="1"/>
            <a:r>
              <a:rPr lang="en-GB" dirty="0"/>
              <a:t>Get the software running </a:t>
            </a:r>
            <a:r>
              <a:rPr lang="en-GB" u="sng" dirty="0"/>
              <a:t>on your home PC (if you like-optional)</a:t>
            </a:r>
            <a:r>
              <a:rPr lang="en-GB" dirty="0"/>
              <a:t>.</a:t>
            </a:r>
          </a:p>
          <a:p>
            <a:r>
              <a:rPr lang="en-GB" dirty="0"/>
              <a:t>Use the discussion board or other methods to help other students if they have problems with coding.</a:t>
            </a:r>
          </a:p>
        </p:txBody>
      </p:sp>
    </p:spTree>
    <p:extLst>
      <p:ext uri="{BB962C8B-B14F-4D97-AF65-F5344CB8AC3E}">
        <p14:creationId xmlns:p14="http://schemas.microsoft.com/office/powerpoint/2010/main" val="423763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EF24-ABF0-4F02-A314-9E52B138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7DED-2ED4-4720-B6AC-E3283EEB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1. </a:t>
            </a:r>
            <a:r>
              <a:rPr lang="en-GB" b="1" u="sng" dirty="0"/>
              <a:t>Discussion Board and research</a:t>
            </a:r>
            <a:r>
              <a:rPr lang="en-GB" dirty="0"/>
              <a:t> (6%)</a:t>
            </a:r>
          </a:p>
          <a:p>
            <a:pPr lvl="1"/>
            <a:r>
              <a:rPr lang="en-GB" dirty="0"/>
              <a:t>Discussion from content in the lecture and lab.</a:t>
            </a:r>
          </a:p>
          <a:p>
            <a:pPr lvl="1"/>
            <a:r>
              <a:rPr lang="en-GB" dirty="0"/>
              <a:t>Aim to create a thread or reply to an existing thread for each Lesson.</a:t>
            </a:r>
          </a:p>
          <a:p>
            <a:r>
              <a:rPr lang="en-GB" dirty="0"/>
              <a:t>2. </a:t>
            </a:r>
            <a:r>
              <a:rPr lang="en-GB" b="1" dirty="0"/>
              <a:t>Assignment 1(IMR)</a:t>
            </a:r>
            <a:r>
              <a:rPr lang="en-GB" dirty="0"/>
              <a:t>: Mapping a 2D Environment (22%)</a:t>
            </a:r>
          </a:p>
          <a:p>
            <a:r>
              <a:rPr lang="en-GB" dirty="0"/>
              <a:t>3. </a:t>
            </a:r>
            <a:r>
              <a:rPr lang="en-GB" b="1" dirty="0"/>
              <a:t>Assignment</a:t>
            </a:r>
            <a:r>
              <a:rPr lang="en-GB" dirty="0"/>
              <a:t> 2(IMR): Localisation of a known environment (22%)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Please see the specifications on LZ, I will discuss the assignment during practical.</a:t>
            </a:r>
          </a:p>
        </p:txBody>
      </p:sp>
    </p:spTree>
    <p:extLst>
      <p:ext uri="{BB962C8B-B14F-4D97-AF65-F5344CB8AC3E}">
        <p14:creationId xmlns:p14="http://schemas.microsoft.com/office/powerpoint/2010/main" val="31826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EF24-ABF0-4F02-A314-9E52B138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0" i="0" u="none" strike="noStrike" baseline="0" dirty="0">
                <a:latin typeface="Avenir-Book"/>
              </a:rPr>
              <a:t>Why Study Mobile Robots?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7DED-2ED4-4720-B6AC-E3283EEB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GB" sz="1800" b="0" i="0" u="none" strike="noStrike" baseline="0" dirty="0">
                <a:latin typeface="Avenir-Heavy"/>
              </a:rPr>
              <a:t>Job </a:t>
            </a:r>
            <a:r>
              <a:rPr lang="en-GB" sz="1800" b="0" i="0" u="none" strike="noStrike" baseline="0" dirty="0">
                <a:latin typeface="Avenir-Book"/>
              </a:rPr>
              <a:t>prospects in…</a:t>
            </a:r>
          </a:p>
          <a:p>
            <a:pPr algn="l"/>
            <a:r>
              <a:rPr lang="en-GB" sz="1800" b="0" i="0" u="none" strike="noStrike" baseline="0" dirty="0">
                <a:latin typeface="LucidaGrande"/>
              </a:rPr>
              <a:t>‣ </a:t>
            </a:r>
            <a:r>
              <a:rPr lang="en-GB" sz="1800" b="0" i="0" u="none" strike="noStrike" baseline="0" dirty="0">
                <a:latin typeface="Avenir-Book"/>
              </a:rPr>
              <a:t>Transport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autonomous driving, taxis, buses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self-driving market estimated at over $500 billion</a:t>
            </a:r>
          </a:p>
          <a:p>
            <a:pPr algn="l"/>
            <a:r>
              <a:rPr lang="en-GB" sz="1800" b="0" i="0" u="none" strike="noStrike" baseline="0" dirty="0">
                <a:latin typeface="LucidaGrande"/>
              </a:rPr>
              <a:t>‣ </a:t>
            </a:r>
            <a:r>
              <a:rPr lang="en-GB" sz="1800" b="0" i="0" u="none" strike="noStrike" baseline="0" dirty="0">
                <a:latin typeface="Avenir-Book"/>
              </a:rPr>
              <a:t>Warehouses and logistics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E.g.: Amazon have doubled size of robot fleet in recent years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Delivery services (e.g., Ocado, Uber Eats)</a:t>
            </a:r>
          </a:p>
          <a:p>
            <a:pPr algn="l"/>
            <a:r>
              <a:rPr lang="en-GB" sz="1800" b="0" i="0" u="none" strike="noStrike" baseline="0" dirty="0">
                <a:latin typeface="LucidaGrande"/>
              </a:rPr>
              <a:t>‣ </a:t>
            </a:r>
            <a:r>
              <a:rPr lang="en-GB" sz="1800" b="0" i="0" u="none" strike="noStrike" baseline="0" dirty="0">
                <a:latin typeface="Avenir-Book"/>
              </a:rPr>
              <a:t>Civilian and humanitarian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search and rescue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environmental monitoring</a:t>
            </a:r>
          </a:p>
          <a:p>
            <a:pPr lvl="1"/>
            <a:r>
              <a:rPr lang="en-GB" sz="1600" b="0" i="0" u="none" strike="noStrike" baseline="0" dirty="0">
                <a:latin typeface="LucidaGrande"/>
              </a:rPr>
              <a:t>‣ </a:t>
            </a:r>
            <a:r>
              <a:rPr lang="en-GB" sz="1600" b="0" i="0" u="none" strike="noStrike" baseline="0" dirty="0">
                <a:latin typeface="Avenir-Book"/>
              </a:rPr>
              <a:t>force multiplication (military)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548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9F32-BEDE-E55D-5B29-6998C18E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49" y="191124"/>
            <a:ext cx="10353762" cy="970450"/>
          </a:xfrm>
        </p:spPr>
        <p:txBody>
          <a:bodyPr/>
          <a:lstStyle/>
          <a:p>
            <a:r>
              <a:rPr lang="en-GB" sz="1800" dirty="0">
                <a:latin typeface="Avenir-Heavy"/>
              </a:rPr>
              <a:t>A</a:t>
            </a:r>
            <a:r>
              <a:rPr lang="en-GB" sz="1800" b="0" i="0" u="none" strike="noStrike" baseline="0" dirty="0">
                <a:latin typeface="Avenir-Heavy"/>
              </a:rPr>
              <a:t>utonomous mobile robots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4CE53-9818-AD4E-AC42-FAEFE69F0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74" y="5384568"/>
            <a:ext cx="10353762" cy="1377082"/>
          </a:xfrm>
        </p:spPr>
        <p:txBody>
          <a:bodyPr/>
          <a:lstStyle/>
          <a:p>
            <a:r>
              <a:rPr lang="en-GB" dirty="0"/>
              <a:t>In this course we focus on perception emphasise on mapping and localization</a:t>
            </a:r>
          </a:p>
          <a:p>
            <a:r>
              <a:rPr lang="en-GB" dirty="0"/>
              <a:t>We learn about path 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15710-F4C7-44C3-EA44-3F4ABFA3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64" y="1161574"/>
            <a:ext cx="9295304" cy="418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17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3294</TotalTime>
  <Words>1428</Words>
  <Application>Microsoft Office PowerPoint</Application>
  <PresentationFormat>Widescreen</PresentationFormat>
  <Paragraphs>363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Wingdings 2</vt:lpstr>
      <vt:lpstr>Arial</vt:lpstr>
      <vt:lpstr>Avenir-Book</vt:lpstr>
      <vt:lpstr>Calibri</vt:lpstr>
      <vt:lpstr>Cambria Math</vt:lpstr>
      <vt:lpstr>Avenir-Heavy</vt:lpstr>
      <vt:lpstr>Calisto MT</vt:lpstr>
      <vt:lpstr>LucidaGrande</vt:lpstr>
      <vt:lpstr>Slate</vt:lpstr>
      <vt:lpstr>AI for Mobile Robots - CSIP5202: Unit 2 Intelligent Mobile Robots (IMR)</vt:lpstr>
      <vt:lpstr>Who am I?</vt:lpstr>
      <vt:lpstr>Overview</vt:lpstr>
      <vt:lpstr>Objectives</vt:lpstr>
      <vt:lpstr>Learning</vt:lpstr>
      <vt:lpstr>Thoughts?</vt:lpstr>
      <vt:lpstr>Assessment</vt:lpstr>
      <vt:lpstr>Why Study Mobile Robots?</vt:lpstr>
      <vt:lpstr>Autonomous mobile robots</vt:lpstr>
      <vt:lpstr>Learning Plan</vt:lpstr>
      <vt:lpstr>Questions, queries or problems? Need Advice?</vt:lpstr>
      <vt:lpstr>Maths Primer</vt:lpstr>
      <vt:lpstr>Important</vt:lpstr>
      <vt:lpstr>Pythagoras Theorem</vt:lpstr>
      <vt:lpstr>Trigonometry</vt:lpstr>
      <vt:lpstr>Degrees and Radians</vt:lpstr>
      <vt:lpstr>Matrices</vt:lpstr>
      <vt:lpstr>Matrices for Geometry</vt:lpstr>
      <vt:lpstr>Matrices for Geometry</vt:lpstr>
      <vt:lpstr>Root Mean Square Error (RMSE)</vt:lpstr>
      <vt:lpstr>Linear Least Squares Estimate</vt:lpstr>
      <vt:lpstr>Linear Least Squares Estimate</vt:lpstr>
      <vt:lpstr>Linear Least Squares Estimate</vt:lpstr>
      <vt:lpstr>Pearson Correlation Coefficient</vt:lpstr>
      <vt:lpstr>Pearson Correlation Coefficient</vt:lpstr>
      <vt:lpstr>Pearson Correlation Coefficient</vt:lpstr>
      <vt:lpstr>Bayes’ Theorem</vt:lpstr>
      <vt:lpstr>This week’s labs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Fox</dc:creator>
  <cp:lastModifiedBy>Aboozar Taherkhani</cp:lastModifiedBy>
  <cp:revision>59</cp:revision>
  <dcterms:created xsi:type="dcterms:W3CDTF">2019-01-29T21:24:59Z</dcterms:created>
  <dcterms:modified xsi:type="dcterms:W3CDTF">2024-11-25T15:46:07Z</dcterms:modified>
</cp:coreProperties>
</file>